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Barlow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g6YeWko/NHIMcAE/SWhTlRhMeA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8016A4-65B1-40BA-B4DE-382DDF27B2D0}">
  <a:tblStyle styleId="{B78016A4-65B1-40BA-B4DE-382DDF27B2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Barlow-bold.fntdata"/><Relationship Id="rId10" Type="http://schemas.openxmlformats.org/officeDocument/2006/relationships/slide" Target="slides/slide3.xml"/><Relationship Id="rId54" Type="http://schemas.openxmlformats.org/officeDocument/2006/relationships/font" Target="fonts/Barlow-regular.fntdata"/><Relationship Id="rId13" Type="http://schemas.openxmlformats.org/officeDocument/2006/relationships/slide" Target="slides/slide6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5.xml"/><Relationship Id="rId56" Type="http://schemas.openxmlformats.org/officeDocument/2006/relationships/font" Target="fonts/Barlow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8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8"/>
          <p:cNvSpPr txBox="1"/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4" name="Google Shape;74;p5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icon space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9" name="Google Shape;79;p58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9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9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85" name="Google Shape;85;p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6" name="Google Shape;86;p59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49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9" name="Google Shape;19;p49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0" name="Google Shape;20;p4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" name="Google Shape;21;p4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6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7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0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50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" type="body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3" name="Google Shape;33;p51"/>
          <p:cNvSpPr txBox="1"/>
          <p:nvPr>
            <p:ph idx="2" type="body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4" name="Google Shape;34;p51"/>
          <p:cNvSpPr txBox="1"/>
          <p:nvPr>
            <p:ph idx="3" type="body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6" name="Google Shape;36;p51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2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indent="-393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" name="Google Shape;44;p52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4"/>
          <p:cNvSpPr txBox="1"/>
          <p:nvPr>
            <p:ph idx="1" type="body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b="1" sz="3600"/>
            </a:lvl1pPr>
            <a:lvl2pPr indent="-457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4pPr>
            <a:lvl5pPr indent="-457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5pPr>
            <a:lvl6pPr indent="-457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6pPr>
            <a:lvl7pPr indent="-457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 sz="3600"/>
            </a:lvl7pPr>
            <a:lvl8pPr indent="-457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8pPr>
            <a:lvl9pPr indent="-457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9pPr>
          </a:lstStyle>
          <a:p/>
        </p:txBody>
      </p:sp>
      <p:sp>
        <p:nvSpPr>
          <p:cNvPr id="54" name="Google Shape;54;p5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 slide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5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55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2" name="Google Shape;62;p5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3" name="Google Shape;63;p5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 image">
  <p:cSld name="BLANK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6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jpg"/><Relationship Id="rId4" Type="http://schemas.openxmlformats.org/officeDocument/2006/relationships/image" Target="../media/image6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2634025" y="1158450"/>
            <a:ext cx="54336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2900"/>
              <a:t>Deep-Learning in Computer Vision: From CNN to Other Models We are Trying to Understand</a:t>
            </a:r>
            <a:endParaRPr sz="2900"/>
          </a:p>
        </p:txBody>
      </p:sp>
      <p:sp>
        <p:nvSpPr>
          <p:cNvPr id="137" name="Google Shape;137;p1"/>
          <p:cNvSpPr txBox="1"/>
          <p:nvPr/>
        </p:nvSpPr>
        <p:spPr>
          <a:xfrm>
            <a:off x="3534500" y="3154975"/>
            <a:ext cx="51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ENM 531 Final Project Presentation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Zesheng Liu, Qianxun Xu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25" y="240750"/>
            <a:ext cx="4078225" cy="27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645" y="240750"/>
            <a:ext cx="3968679" cy="2728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10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8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Baseline CNN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Cifar-10, Grayscale Images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2:44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0.05897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0.820312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0.109432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0.6423999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10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Images with 75% Brightness</a:t>
            </a:r>
            <a:endParaRPr/>
          </a:p>
        </p:txBody>
      </p:sp>
      <p:sp>
        <p:nvSpPr>
          <p:cNvPr id="224" name="Google Shape;224;p1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26" name="Google Shape;226;p1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050" y="1813925"/>
            <a:ext cx="1977625" cy="1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675" y="1813925"/>
            <a:ext cx="1977625" cy="19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 txBox="1"/>
          <p:nvPr/>
        </p:nvSpPr>
        <p:spPr>
          <a:xfrm>
            <a:off x="2589013" y="409322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Original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6073638" y="409322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75% Brightness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12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Baseline CNN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Cifar-10, 75% Brightness Images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3:33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0.04403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0.859375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0.1339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0.6374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12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25" y="243150"/>
            <a:ext cx="4360157" cy="2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776" y="243150"/>
            <a:ext cx="4243025" cy="29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Flipped Images</a:t>
            </a:r>
            <a:endParaRPr/>
          </a:p>
        </p:txBody>
      </p:sp>
      <p:sp>
        <p:nvSpPr>
          <p:cNvPr id="248" name="Google Shape;248;p1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49" name="Google Shape;249;p1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50" name="Google Shape;250;p1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807" y="1480150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5382" y="1480150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4807" y="3207275"/>
            <a:ext cx="1339600" cy="1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5382" y="3207275"/>
            <a:ext cx="1339600" cy="1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1667332" y="19498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Original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7071232" y="19498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Horizontal Flip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1667332" y="367697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Vertical Flip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7071232" y="3676975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Transpose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14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Baseline CNN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Cifar-10, Flipped Images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3:29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0.06967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0.734375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0.1058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0.6458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8" name="Google Shape;268;p14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626756" cy="29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9150" y="152400"/>
            <a:ext cx="4208001" cy="289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4. Model Modifications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Batchnorm</a:t>
            </a:r>
            <a:endParaRPr/>
          </a:p>
        </p:txBody>
      </p:sp>
      <p:sp>
        <p:nvSpPr>
          <p:cNvPr id="281" name="Google Shape;281;p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82" name="Google Shape;282;p1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83" name="Google Shape;283;p1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925" y="1421825"/>
            <a:ext cx="5795776" cy="34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17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CNN with Batchnorm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2:54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66790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0.01572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0.960937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0.14026694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0.673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17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5" name="Google Shape;2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32" y="278563"/>
            <a:ext cx="4060045" cy="271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106" y="248375"/>
            <a:ext cx="4060044" cy="274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Dropout</a:t>
            </a:r>
            <a:endParaRPr/>
          </a:p>
        </p:txBody>
      </p:sp>
      <p:sp>
        <p:nvSpPr>
          <p:cNvPr id="302" name="Google Shape;302;p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303" name="Google Shape;303;p1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04" name="Google Shape;304;p1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" name="Google Shape;3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050" y="1244600"/>
            <a:ext cx="5655438" cy="19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050" y="3145375"/>
            <a:ext cx="5707676" cy="19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19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CNN with Dropout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2:01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0.07173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0.8125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0.108728945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0.6834999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06" y="280025"/>
            <a:ext cx="4145201" cy="265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099" y="280575"/>
            <a:ext cx="3912101" cy="261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3000"/>
              <a:t>Outline</a:t>
            </a:r>
            <a:endParaRPr sz="3000"/>
          </a:p>
        </p:txBody>
      </p:sp>
      <p:sp>
        <p:nvSpPr>
          <p:cNvPr id="143" name="Google Shape;143;p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44" name="Google Shape;144;p2"/>
          <p:cNvGrpSpPr/>
          <p:nvPr/>
        </p:nvGrpSpPr>
        <p:grpSpPr>
          <a:xfrm>
            <a:off x="8160825" y="631951"/>
            <a:ext cx="390214" cy="329725"/>
            <a:chOff x="3918650" y="293075"/>
            <a:chExt cx="488500" cy="412775"/>
          </a:xfrm>
        </p:grpSpPr>
        <p:sp>
          <p:nvSpPr>
            <p:cNvPr id="145" name="Google Shape;145;p2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"/>
          <p:cNvSpPr txBox="1"/>
          <p:nvPr/>
        </p:nvSpPr>
        <p:spPr>
          <a:xfrm>
            <a:off x="1576275" y="1141886"/>
            <a:ext cx="63453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Project Overview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Baseline Model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Baseline Model with Data Augmentation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Model Modifications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➢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Other Models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VGG16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MLP-Mixer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arlow"/>
              <a:buChar char="○"/>
            </a:pPr>
            <a:r>
              <a:rPr b="1" i="0" lang="zh-CN" sz="2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ViT</a:t>
            </a:r>
            <a:endParaRPr b="1" i="0" sz="20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962" y="51175"/>
            <a:ext cx="3624525" cy="25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0150" y="51175"/>
            <a:ext cx="3624525" cy="257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450" y="2627425"/>
            <a:ext cx="3501957" cy="2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6525" y="2653550"/>
            <a:ext cx="3501949" cy="25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Batchnorm + Dropout</a:t>
            </a:r>
            <a:endParaRPr/>
          </a:p>
        </p:txBody>
      </p:sp>
      <p:sp>
        <p:nvSpPr>
          <p:cNvPr id="333" name="Google Shape;333;p2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334" name="Google Shape;334;p2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35" name="Google Shape;335;p2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815" y="1434265"/>
            <a:ext cx="7668750" cy="254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2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CNN with Batchnorm, Dropout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1:30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66790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0.06202073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0.84375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0.09572039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0.74059997558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6" name="Google Shape;346;p22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14" y="311326"/>
            <a:ext cx="4180599" cy="2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0774" y="377525"/>
            <a:ext cx="3912101" cy="266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" name="Google Shape;353;p23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CNN with Batchnorm, Dropout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Cifar-10, Flipped Images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1:31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66790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0.096912846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0.7109375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0.09809923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0.70309997558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4" name="Google Shape;354;p23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796" y="284125"/>
            <a:ext cx="4161625" cy="26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53" y="252700"/>
            <a:ext cx="4322350" cy="27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682" y="95825"/>
            <a:ext cx="3707324" cy="25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900" y="76200"/>
            <a:ext cx="3644774" cy="25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3707" y="2707724"/>
            <a:ext cx="3372301" cy="24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6625" y="2707725"/>
            <a:ext cx="3291499" cy="23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Summary Plots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76" name="Google Shape;3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488" y="99662"/>
            <a:ext cx="3666576" cy="26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3350" y="57450"/>
            <a:ext cx="3850275" cy="269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7863" y="2664375"/>
            <a:ext cx="3432329" cy="24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8931" y="2688866"/>
            <a:ext cx="3738366" cy="24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321" y="150210"/>
            <a:ext cx="3566079" cy="24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5600" y="152400"/>
            <a:ext cx="3386475" cy="24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4321" y="2560889"/>
            <a:ext cx="3566079" cy="24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5600" y="2571750"/>
            <a:ext cx="3332518" cy="2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5. Other Models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VGG16</a:t>
            </a:r>
            <a:endParaRPr/>
          </a:p>
        </p:txBody>
      </p:sp>
      <p:sp>
        <p:nvSpPr>
          <p:cNvPr id="399" name="Google Shape;399;p2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00" name="Google Shape;400;p2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01" name="Google Shape;401;p2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200" y="1402650"/>
            <a:ext cx="6362750" cy="358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1. Project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VGG16</a:t>
            </a:r>
            <a:endParaRPr/>
          </a:p>
        </p:txBody>
      </p:sp>
      <p:sp>
        <p:nvSpPr>
          <p:cNvPr id="412" name="Google Shape;412;p3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13" name="Google Shape;413;p30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14" name="Google Shape;414;p30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9" name="Google Shape;4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1315025"/>
            <a:ext cx="3600225" cy="3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Google Shape;424;p31"/>
          <p:cNvGraphicFramePr/>
          <p:nvPr/>
        </p:nvGraphicFramePr>
        <p:xfrm>
          <a:off x="1307600" y="32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VGG16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/>
                        <a:t>Cifar-10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22:59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14,990,924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0.00028189635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1.0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0.06896409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0.889300003051758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5" name="Google Shape;425;p31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26" name="Google Shape;4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84" y="152400"/>
            <a:ext cx="4187926" cy="280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8167" y="152400"/>
            <a:ext cx="4187926" cy="28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32"/>
          <p:cNvGraphicFramePr/>
          <p:nvPr/>
        </p:nvGraphicFramePr>
        <p:xfrm>
          <a:off x="1307600" y="319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44125"/>
                <a:gridCol w="865625"/>
                <a:gridCol w="1042300"/>
              </a:tblGrid>
              <a:tr h="42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7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VGG16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/>
                        <a:t>Cifar-100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22:10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15,037,094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0.00059852446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0.99609375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0.023349063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0.635899963378906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3" name="Google Shape;433;p32"/>
          <p:cNvSpPr txBox="1"/>
          <p:nvPr>
            <p:ph idx="12" type="sldNum"/>
          </p:nvPr>
        </p:nvSpPr>
        <p:spPr>
          <a:xfrm>
            <a:off x="8750400" y="4366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34" name="Google Shape;4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93" y="152400"/>
            <a:ext cx="4124449" cy="27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100" y="152400"/>
            <a:ext cx="4064500" cy="271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42" name="Google Shape;442;p3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43" name="Google Shape;443;p3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8" name="Google Shape;4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300" y="1640950"/>
            <a:ext cx="345757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 txBox="1"/>
          <p:nvPr/>
        </p:nvSpPr>
        <p:spPr>
          <a:xfrm>
            <a:off x="6040750" y="1734825"/>
            <a:ext cx="19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What is Mixer?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6308350" y="23716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tokens mixing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6308350" y="29458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channel mixing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57" name="Google Shape;457;p3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58" name="Google Shape;458;p34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59" name="Google Shape;459;p3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5136" y="1426826"/>
            <a:ext cx="5922878" cy="308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70" name="Google Shape;470;p3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71" name="Google Shape;471;p3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72" name="Google Shape;472;p3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7" name="Google Shape;4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053" y="1603449"/>
            <a:ext cx="7204195" cy="248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83" name="Google Shape;483;p3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85" name="Google Shape;485;p3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075" y="1573663"/>
            <a:ext cx="7572152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496" name="Google Shape;496;p3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497" name="Google Shape;497;p37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98" name="Google Shape;498;p3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3" name="Google Shape;5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975" y="1525825"/>
            <a:ext cx="4995600" cy="30106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 txBox="1"/>
          <p:nvPr/>
        </p:nvSpPr>
        <p:spPr>
          <a:xfrm>
            <a:off x="6536575" y="2507800"/>
            <a:ext cx="260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 Cifar10, accuracy~96.6%(pretrained)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accuracy~89.15%(trained on cifar10 data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MLP Mixer</a:t>
            </a:r>
            <a:endParaRPr/>
          </a:p>
        </p:txBody>
      </p:sp>
      <p:sp>
        <p:nvSpPr>
          <p:cNvPr id="510" name="Google Shape;510;p3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11" name="Google Shape;511;p3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12" name="Google Shape;512;p3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7" name="Google Shape;5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702" y="1652950"/>
            <a:ext cx="6308176" cy="253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23" name="Google Shape;523;p3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24" name="Google Shape;524;p3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25" name="Google Shape;525;p3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0" name="Google Shape;5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699" y="1446808"/>
            <a:ext cx="5956251" cy="310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Project Overview</a:t>
            </a:r>
            <a:endParaRPr/>
          </a:p>
        </p:txBody>
      </p:sp>
      <p:sp>
        <p:nvSpPr>
          <p:cNvPr id="159" name="Google Shape;159;p4"/>
          <p:cNvSpPr txBox="1"/>
          <p:nvPr>
            <p:ph idx="1" type="body"/>
          </p:nvPr>
        </p:nvSpPr>
        <p:spPr>
          <a:xfrm>
            <a:off x="1560175" y="1375225"/>
            <a:ext cx="63615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Objective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Image classification with neural network models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Explore other models</a:t>
            </a:r>
            <a:endParaRPr/>
          </a:p>
        </p:txBody>
      </p:sp>
      <p:sp>
        <p:nvSpPr>
          <p:cNvPr id="160" name="Google Shape;160;p4"/>
          <p:cNvSpPr txBox="1"/>
          <p:nvPr>
            <p:ph idx="2" type="body"/>
          </p:nvPr>
        </p:nvSpPr>
        <p:spPr>
          <a:xfrm>
            <a:off x="1501300" y="2571750"/>
            <a:ext cx="6361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zh-CN"/>
              <a:t>Dataset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Cifar-10;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Training samples 50,000;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Testing samples 10,000;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Size 32x32 images;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zh-CN"/>
              <a:t>10 classes</a:t>
            </a:r>
            <a:endParaRPr/>
          </a:p>
        </p:txBody>
      </p:sp>
      <p:sp>
        <p:nvSpPr>
          <p:cNvPr id="161" name="Google Shape;161;p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8191382" y="636358"/>
            <a:ext cx="320958" cy="32093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Transformer-Multi-Head Attention</a:t>
            </a:r>
            <a:endParaRPr/>
          </a:p>
        </p:txBody>
      </p:sp>
      <p:sp>
        <p:nvSpPr>
          <p:cNvPr id="536" name="Google Shape;536;p4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37" name="Google Shape;537;p40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38" name="Google Shape;538;p40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3" name="Google Shape;5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150" y="1292500"/>
            <a:ext cx="2728893" cy="36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2301" y="1749075"/>
            <a:ext cx="4335176" cy="26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50" name="Google Shape;550;p4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51" name="Google Shape;551;p4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52" name="Google Shape;552;p4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7" name="Google Shape;5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25" y="1956198"/>
            <a:ext cx="7137374" cy="21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</a:t>
            </a:r>
            <a:endParaRPr/>
          </a:p>
        </p:txBody>
      </p:sp>
      <p:sp>
        <p:nvSpPr>
          <p:cNvPr id="563" name="Google Shape;563;p4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64" name="Google Shape;564;p4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65" name="Google Shape;565;p4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0" name="Google Shape;5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00" y="1737100"/>
            <a:ext cx="7136797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Vision Transformer-Why more accurate?</a:t>
            </a:r>
            <a:endParaRPr/>
          </a:p>
        </p:txBody>
      </p: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77" name="Google Shape;577;p4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78" name="Google Shape;578;p4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3" name="Google Shape;5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450" y="1758450"/>
            <a:ext cx="5936256" cy="2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Summary</a:t>
            </a:r>
            <a:endParaRPr/>
          </a:p>
        </p:txBody>
      </p:sp>
      <p:sp>
        <p:nvSpPr>
          <p:cNvPr id="589" name="Google Shape;589;p4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91" name="Google Shape;591;p4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44"/>
          <p:cNvSpPr txBox="1"/>
          <p:nvPr>
            <p:ph idx="1" type="body"/>
          </p:nvPr>
        </p:nvSpPr>
        <p:spPr>
          <a:xfrm>
            <a:off x="1560175" y="1375225"/>
            <a:ext cx="63615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Baseline CNN model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Data augmentation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Model modification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VGG16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MLP-Mixer</a:t>
            </a:r>
            <a:endParaRPr b="1">
              <a:solidFill>
                <a:srgbClr val="666666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Char char="●"/>
            </a:pPr>
            <a:r>
              <a:rPr b="1" lang="zh-CN">
                <a:solidFill>
                  <a:srgbClr val="666666"/>
                </a:solidFill>
              </a:rPr>
              <a:t>ViT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Reference:</a:t>
            </a:r>
            <a:endParaRPr/>
          </a:p>
        </p:txBody>
      </p:sp>
      <p:sp>
        <p:nvSpPr>
          <p:cNvPr id="602" name="Google Shape;602;p4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603" name="Google Shape;603;p4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04" name="Google Shape;604;p4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45"/>
          <p:cNvSpPr txBox="1"/>
          <p:nvPr/>
        </p:nvSpPr>
        <p:spPr>
          <a:xfrm>
            <a:off x="1526000" y="1370025"/>
            <a:ext cx="7473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b="0" i="0" lang="zh-C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Dosovitskiy A, Beyer L, Kolesnikov A, et al. An image is worth 16x16 words: Transformers for image recognition at scale[J]. arXiv preprint arXiv:2010.11929, 2020.</a:t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[2]Tolstikhin I O, Houlsby N, Kolesnikov A, et al. Mlp-mixer: An all-mlp architecture for vision[J]. Advances in Neural Information Processing Systems, 2021, 34.</a:t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r>
              <a:rPr b="0" i="0" lang="zh-CN" sz="14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Karen Simonyan and Andrew Zisserman. Very deep convolutional networks for large-scale image recognition. arXiv preprint arXiv:1409.1556, 2014.</a:t>
            </a:r>
            <a:endParaRPr b="0" i="0" sz="1400" u="none" cap="none" strike="noStrike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[4]Shuying Liu and Weihong Deng. Very deep convolutional neural network based image classifi- cation using small training sample size. In Pattern Recognition (ACPR), 2015 3rd IAPR Asian Conference on, pages 730–734. IEEE, 2015.</a:t>
            </a:r>
            <a:endParaRPr b="0" i="0" sz="1400" u="none" cap="none" strike="noStrike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Reference:</a:t>
            </a:r>
            <a:endParaRPr/>
          </a:p>
        </p:txBody>
      </p:sp>
      <p:sp>
        <p:nvSpPr>
          <p:cNvPr id="615" name="Google Shape;615;p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616" name="Google Shape;616;p4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17" name="Google Shape;617;p4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46"/>
          <p:cNvSpPr txBox="1"/>
          <p:nvPr/>
        </p:nvSpPr>
        <p:spPr>
          <a:xfrm>
            <a:off x="1447086" y="1346218"/>
            <a:ext cx="6474614" cy="1800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[5]https://towardsdatascience.com/recent-developments-and-views-on-computer-vision-x-transformer-ed32a2c72654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[6]https://mchromiak.github.io/articles/2021/May/05/MLP-Mixer/#.YnPmvC_4hN1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[7]https://towardsdatascience.com/illustrated-self-attention-2d627e33b20a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[8]https://neurohive.io/en/popular-networks/vgg16/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ctrTitle"/>
          </p:nvPr>
        </p:nvSpPr>
        <p:spPr>
          <a:xfrm>
            <a:off x="2935400" y="20748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2. Baseline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</a:t>
            </a:r>
            <a:endParaRPr/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176" name="Google Shape;176;p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75" y="1308152"/>
            <a:ext cx="7085701" cy="368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75" y="355650"/>
            <a:ext cx="4461851" cy="3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9400" y="394075"/>
            <a:ext cx="4461851" cy="319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7"/>
          <p:cNvGraphicFramePr/>
          <p:nvPr/>
        </p:nvGraphicFramePr>
        <p:xfrm>
          <a:off x="1373975" y="37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{B78016A4-65B1-40BA-B4DE-382DDF27B2D0}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1022675"/>
                <a:gridCol w="787075"/>
                <a:gridCol w="1042300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Dataset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Num Params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Training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Loss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Testing Accuracy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Baseline CNN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Cifar-10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2:40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66706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0.01805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0.945312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0.1752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0.6411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>
            <p:ph type="ctrTitle"/>
          </p:nvPr>
        </p:nvSpPr>
        <p:spPr>
          <a:xfrm>
            <a:off x="2935400" y="23034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/>
              <a:t>3. Baseline Model with Data Augmentation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CNN + Grayscale Images</a:t>
            </a:r>
            <a:endParaRPr/>
          </a:p>
        </p:txBody>
      </p:sp>
      <p:sp>
        <p:nvSpPr>
          <p:cNvPr id="200" name="Google Shape;200;p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01" name="Google Shape;201;p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02" name="Google Shape;202;p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600" y="1720350"/>
            <a:ext cx="1702800" cy="1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625" y="1720350"/>
            <a:ext cx="1702800" cy="1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2530150" y="36515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Original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5514175" y="36515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Grayscale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